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5143500" type="screen16x9"/>
  <p:notesSz cx="6858000" cy="9144000"/>
  <p:embeddedFontLst>
    <p:embeddedFont>
      <p:font typeface="Lato" panose="020F0502020204030203" pitchFamily="34" charset="0"/>
      <p:regular r:id="rId13"/>
      <p:bold r:id="rId14"/>
      <p:italic r:id="rId15"/>
      <p:boldItalic r:id="rId16"/>
    </p:embeddedFont>
    <p:embeddedFont>
      <p:font typeface="Montserrat" panose="00000500000000000000" pitchFamily="2" charset="0"/>
      <p:regular r:id="rId17"/>
      <p:bold r:id="rId18"/>
      <p:italic r:id="rId19"/>
      <p:boldItalic r:id="rId20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37" d="100"/>
          <a:sy n="137" d="100"/>
        </p:scale>
        <p:origin x="258" y="12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1.fntdata"/><Relationship Id="rId18" Type="http://schemas.openxmlformats.org/officeDocument/2006/relationships/font" Target="fonts/font6.fntdata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font" Target="fonts/font5.fntdata"/><Relationship Id="rId2" Type="http://schemas.openxmlformats.org/officeDocument/2006/relationships/slide" Target="slides/slide1.xml"/><Relationship Id="rId16" Type="http://schemas.openxmlformats.org/officeDocument/2006/relationships/font" Target="fonts/font4.fntdata"/><Relationship Id="rId20" Type="http://schemas.openxmlformats.org/officeDocument/2006/relationships/font" Target="fonts/font8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font" Target="fonts/font3.fntdata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font" Target="fonts/font7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2.fntdata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2" name="Google Shape;13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Alternative title: The three C’s of satellites: Cost, Quality Control, and the Cold War Era</a:t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Google Shape;195;g2c7c5f88101_1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6" name="Google Shape;196;g2c7c5f88101_1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Alternative title: The three C’s of satellites: Cost, Quality Control, and the Cold War Era</a:t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g2acb582fd2a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8" name="Google Shape;138;g2acb582fd2a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g2acb582fd2a_0_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4" name="Google Shape;144;g2acb582fd2a_0_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g2acb582fd2a_0_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2" name="Google Shape;152;g2acb582fd2a_0_1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Google Shape;157;g2acb582fd2a_0_1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8" name="Google Shape;158;g2acb582fd2a_0_1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$3.48e+9 i.e. $3,480,000,000 (i.e. over 3 billion dollars).</a:t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g2acb582fd2a_0_2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6" name="Google Shape;166;g2acb582fd2a_0_2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Show the percentage of Months Operational explained by all the variables in the following model.</a:t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Google Shape;173;g2acb582fd2a_0_3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4" name="Google Shape;174;g2acb582fd2a_0_3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298450" algn="l" rtl="0">
              <a:spcBef>
                <a:spcPts val="0"/>
              </a:spcBef>
              <a:spcAft>
                <a:spcPts val="0"/>
              </a:spcAft>
              <a:buSzPts val="1100"/>
              <a:buChar char="-"/>
            </a:pPr>
            <a:r>
              <a:rPr lang="en"/>
              <a:t>Total Cost: Positive estimate, so increasing Total Cost increases average Months Operational. </a:t>
            </a:r>
            <a:endParaRPr/>
          </a:p>
          <a:p>
            <a:pPr marL="457200" lvl="0" indent="-298450" algn="l" rtl="0">
              <a:spcBef>
                <a:spcPts val="0"/>
              </a:spcBef>
              <a:spcAft>
                <a:spcPts val="0"/>
              </a:spcAft>
              <a:buSzPts val="1100"/>
              <a:buChar char="-"/>
            </a:pPr>
            <a:r>
              <a:rPr lang="en"/>
              <a:t>Cold War Era: Positive estimate, average Months Operational greater during cold war era.</a:t>
            </a:r>
            <a:endParaRPr/>
          </a:p>
          <a:p>
            <a:pPr marL="457200" lvl="0" indent="-298450" algn="l" rtl="0">
              <a:spcBef>
                <a:spcPts val="0"/>
              </a:spcBef>
              <a:spcAft>
                <a:spcPts val="0"/>
              </a:spcAft>
              <a:buSzPts val="1100"/>
              <a:buChar char="-"/>
            </a:pPr>
            <a:r>
              <a:rPr lang="en"/>
              <a:t>Mechanical issues: Negative estimate, average Months Operational less when mechanical issues.</a:t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Google Shape;183;g2acb582fd2a_0_4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4" name="Google Shape;184;g2acb582fd2a_0_4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g2acb582fd2a_0_5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0" name="Google Shape;190;g2acb582fd2a_0_5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 rot="5400000">
            <a:off x="7500300" y="505"/>
            <a:ext cx="1643700" cy="1643700"/>
          </a:xfrm>
          <a:prstGeom prst="diagStripe">
            <a:avLst>
              <a:gd name="adj" fmla="val 0"/>
            </a:avLst>
          </a:prstGeom>
          <a:solidFill>
            <a:schemeClr val="lt1">
              <a:alpha val="303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1" name="Google Shape;11;p2"/>
          <p:cNvGrpSpPr/>
          <p:nvPr/>
        </p:nvGrpSpPr>
        <p:grpSpPr>
          <a:xfrm>
            <a:off x="0" y="490"/>
            <a:ext cx="5153705" cy="5134399"/>
            <a:chOff x="0" y="75"/>
            <a:chExt cx="5153705" cy="5152950"/>
          </a:xfrm>
        </p:grpSpPr>
        <p:sp>
          <p:nvSpPr>
            <p:cNvPr id="12" name="Google Shape;12;p2"/>
            <p:cNvSpPr/>
            <p:nvPr/>
          </p:nvSpPr>
          <p:spPr>
            <a:xfrm rot="-5400000">
              <a:off x="455" y="-225"/>
              <a:ext cx="5152800" cy="51537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303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" name="Google Shape;13;p2"/>
            <p:cNvSpPr/>
            <p:nvPr/>
          </p:nvSpPr>
          <p:spPr>
            <a:xfrm rot="-5400000">
              <a:off x="150" y="1145825"/>
              <a:ext cx="3996600" cy="3996900"/>
            </a:xfrm>
            <a:prstGeom prst="diagStripe">
              <a:avLst>
                <a:gd name="adj" fmla="val 58774"/>
              </a:avLst>
            </a:prstGeom>
            <a:solidFill>
              <a:schemeClr val="lt1">
                <a:alpha val="303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" name="Google Shape;14;p2"/>
            <p:cNvSpPr/>
            <p:nvPr/>
          </p:nvSpPr>
          <p:spPr>
            <a:xfrm rot="-5400000">
              <a:off x="1646" y="-75"/>
              <a:ext cx="2299800" cy="2300100"/>
            </a:xfrm>
            <a:prstGeom prst="diagStripe">
              <a:avLst>
                <a:gd name="adj" fmla="val 50000"/>
              </a:avLst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" name="Google Shape;15;p2"/>
            <p:cNvSpPr/>
            <p:nvPr/>
          </p:nvSpPr>
          <p:spPr>
            <a:xfrm flipH="1">
              <a:off x="652821" y="590035"/>
              <a:ext cx="2300100" cy="2299800"/>
            </a:xfrm>
            <a:prstGeom prst="diagStripe">
              <a:avLst>
                <a:gd name="adj" fmla="val 50000"/>
              </a:avLst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6" name="Google Shape;16;p2"/>
          <p:cNvSpPr txBox="1">
            <a:spLocks noGrp="1"/>
          </p:cNvSpPr>
          <p:nvPr>
            <p:ph type="ctrTitle"/>
          </p:nvPr>
        </p:nvSpPr>
        <p:spPr>
          <a:xfrm>
            <a:off x="3537150" y="1578400"/>
            <a:ext cx="5017500" cy="1578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1pPr>
            <a:lvl2pPr lvl="1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2pPr>
            <a:lvl3pPr lvl="2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3pPr>
            <a:lvl4pPr lvl="3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4pPr>
            <a:lvl5pPr lvl="4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5pPr>
            <a:lvl6pPr lvl="5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6pPr>
            <a:lvl7pPr lvl="6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7pPr>
            <a:lvl8pPr lvl="7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8pPr>
            <a:lvl9pPr lvl="8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9pPr>
          </a:lstStyle>
          <a:p>
            <a:endParaRPr/>
          </a:p>
        </p:txBody>
      </p:sp>
      <p:sp>
        <p:nvSpPr>
          <p:cNvPr id="17" name="Google Shape;17;p2"/>
          <p:cNvSpPr txBox="1">
            <a:spLocks noGrp="1"/>
          </p:cNvSpPr>
          <p:nvPr>
            <p:ph type="subTitle" idx="1"/>
          </p:nvPr>
        </p:nvSpPr>
        <p:spPr>
          <a:xfrm>
            <a:off x="5083950" y="3924925"/>
            <a:ext cx="3470700" cy="506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9pPr>
          </a:lstStyle>
          <a:p>
            <a:endParaRPr/>
          </a:p>
        </p:txBody>
      </p:sp>
      <p:sp>
        <p:nvSpPr>
          <p:cNvPr id="18" name="Google Shape;18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6" name="Google Shape;106;p11"/>
          <p:cNvGrpSpPr/>
          <p:nvPr/>
        </p:nvGrpSpPr>
        <p:grpSpPr>
          <a:xfrm>
            <a:off x="4406400" y="0"/>
            <a:ext cx="4737600" cy="5143065"/>
            <a:chOff x="4406400" y="0"/>
            <a:chExt cx="4737600" cy="5143065"/>
          </a:xfrm>
        </p:grpSpPr>
        <p:sp>
          <p:nvSpPr>
            <p:cNvPr id="107" name="Google Shape;107;p11"/>
            <p:cNvSpPr/>
            <p:nvPr/>
          </p:nvSpPr>
          <p:spPr>
            <a:xfrm rot="5400000">
              <a:off x="4408200" y="-1800"/>
              <a:ext cx="4734000" cy="4737600"/>
            </a:xfrm>
            <a:prstGeom prst="diagStripe">
              <a:avLst>
                <a:gd name="adj" fmla="val 49469"/>
              </a:avLst>
            </a:prstGeom>
            <a:solidFill>
              <a:schemeClr val="lt1">
                <a:alpha val="346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" name="Google Shape;108;p11"/>
            <p:cNvSpPr/>
            <p:nvPr/>
          </p:nvSpPr>
          <p:spPr>
            <a:xfrm rot="5400000">
              <a:off x="4841125" y="5700"/>
              <a:ext cx="4298100" cy="4286700"/>
            </a:xfrm>
            <a:prstGeom prst="diagStripe">
              <a:avLst>
                <a:gd name="adj" fmla="val 0"/>
              </a:avLst>
            </a:prstGeom>
            <a:solidFill>
              <a:schemeClr val="lt1">
                <a:alpha val="346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" name="Google Shape;109;p11"/>
            <p:cNvSpPr/>
            <p:nvPr/>
          </p:nvSpPr>
          <p:spPr>
            <a:xfrm rot="-5400000">
              <a:off x="5618399" y="1236468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" name="Google Shape;110;p11"/>
            <p:cNvSpPr/>
            <p:nvPr/>
          </p:nvSpPr>
          <p:spPr>
            <a:xfrm flipH="1">
              <a:off x="5849857" y="1443956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" name="Google Shape;111;p11"/>
            <p:cNvSpPr/>
            <p:nvPr/>
          </p:nvSpPr>
          <p:spPr>
            <a:xfrm rot="-5400000">
              <a:off x="5987081" y="2469465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" name="Google Shape;112;p11"/>
            <p:cNvSpPr/>
            <p:nvPr/>
          </p:nvSpPr>
          <p:spPr>
            <a:xfrm flipH="1">
              <a:off x="6222115" y="2676953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" name="Google Shape;113;p11"/>
            <p:cNvSpPr/>
            <p:nvPr/>
          </p:nvSpPr>
          <p:spPr>
            <a:xfrm rot="-5400000">
              <a:off x="6675341" y="1862018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" name="Google Shape;114;p11"/>
            <p:cNvSpPr/>
            <p:nvPr/>
          </p:nvSpPr>
          <p:spPr>
            <a:xfrm flipH="1">
              <a:off x="6908099" y="2069505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" name="Google Shape;115;p11"/>
            <p:cNvSpPr/>
            <p:nvPr/>
          </p:nvSpPr>
          <p:spPr>
            <a:xfrm rot="-5400000">
              <a:off x="6861141" y="2477810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" name="Google Shape;116;p11"/>
            <p:cNvSpPr/>
            <p:nvPr/>
          </p:nvSpPr>
          <p:spPr>
            <a:xfrm flipH="1">
              <a:off x="7965266" y="2692963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" name="Google Shape;117;p11"/>
            <p:cNvSpPr/>
            <p:nvPr/>
          </p:nvSpPr>
          <p:spPr>
            <a:xfrm flipH="1">
              <a:off x="8145082" y="3308755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" name="Google Shape;118;p11"/>
            <p:cNvSpPr/>
            <p:nvPr/>
          </p:nvSpPr>
          <p:spPr>
            <a:xfrm rot="-5400000">
              <a:off x="7047599" y="3095015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" name="Google Shape;119;p11"/>
            <p:cNvSpPr/>
            <p:nvPr/>
          </p:nvSpPr>
          <p:spPr>
            <a:xfrm flipH="1">
              <a:off x="7276649" y="3302502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" name="Google Shape;120;p11"/>
            <p:cNvSpPr/>
            <p:nvPr/>
          </p:nvSpPr>
          <p:spPr>
            <a:xfrm rot="-5400000">
              <a:off x="7227414" y="3710807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" name="Google Shape;121;p11"/>
            <p:cNvSpPr/>
            <p:nvPr/>
          </p:nvSpPr>
          <p:spPr>
            <a:xfrm flipH="1">
              <a:off x="7462448" y="3918294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" name="Google Shape;122;p11"/>
            <p:cNvSpPr/>
            <p:nvPr/>
          </p:nvSpPr>
          <p:spPr>
            <a:xfrm rot="-5400000">
              <a:off x="8102491" y="3718473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" name="Google Shape;123;p11"/>
            <p:cNvSpPr/>
            <p:nvPr/>
          </p:nvSpPr>
          <p:spPr>
            <a:xfrm flipH="1">
              <a:off x="8334533" y="3925960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" name="Google Shape;124;p11"/>
            <p:cNvSpPr/>
            <p:nvPr/>
          </p:nvSpPr>
          <p:spPr>
            <a:xfrm rot="-5400000">
              <a:off x="8288290" y="4334265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25" name="Google Shape;125;p11"/>
          <p:cNvSpPr txBox="1">
            <a:spLocks noGrp="1"/>
          </p:cNvSpPr>
          <p:nvPr>
            <p:ph type="title" hasCustomPrompt="1"/>
          </p:nvPr>
        </p:nvSpPr>
        <p:spPr>
          <a:xfrm>
            <a:off x="823850" y="1284675"/>
            <a:ext cx="47760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1pPr>
            <a:lvl2pPr lvl="1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2pPr>
            <a:lvl3pPr lvl="2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3pPr>
            <a:lvl4pPr lvl="3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4pPr>
            <a:lvl5pPr lvl="4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5pPr>
            <a:lvl6pPr lvl="5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6pPr>
            <a:lvl7pPr lvl="6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7pPr>
            <a:lvl8pPr lvl="7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8pPr>
            <a:lvl9pPr lvl="8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9pPr>
          </a:lstStyle>
          <a:p>
            <a:r>
              <a:t>xx%</a:t>
            </a:r>
          </a:p>
        </p:txBody>
      </p:sp>
      <p:sp>
        <p:nvSpPr>
          <p:cNvPr id="126" name="Google Shape;126;p11"/>
          <p:cNvSpPr txBox="1">
            <a:spLocks noGrp="1"/>
          </p:cNvSpPr>
          <p:nvPr>
            <p:ph type="body" idx="1"/>
          </p:nvPr>
        </p:nvSpPr>
        <p:spPr>
          <a:xfrm>
            <a:off x="823850" y="2643124"/>
            <a:ext cx="4776000" cy="1218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115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>
            <a:endParaRPr/>
          </a:p>
        </p:txBody>
      </p:sp>
      <p:sp>
        <p:nvSpPr>
          <p:cNvPr id="127" name="Google Shape;12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oogle Shape;20;p3"/>
          <p:cNvGrpSpPr/>
          <p:nvPr/>
        </p:nvGrpSpPr>
        <p:grpSpPr>
          <a:xfrm>
            <a:off x="4406400" y="0"/>
            <a:ext cx="4737600" cy="5143065"/>
            <a:chOff x="4406400" y="0"/>
            <a:chExt cx="4737600" cy="5143065"/>
          </a:xfrm>
        </p:grpSpPr>
        <p:sp>
          <p:nvSpPr>
            <p:cNvPr id="21" name="Google Shape;21;p3"/>
            <p:cNvSpPr/>
            <p:nvPr/>
          </p:nvSpPr>
          <p:spPr>
            <a:xfrm rot="5400000">
              <a:off x="4408200" y="-1800"/>
              <a:ext cx="4734000" cy="4737600"/>
            </a:xfrm>
            <a:prstGeom prst="diagStripe">
              <a:avLst>
                <a:gd name="adj" fmla="val 49469"/>
              </a:avLst>
            </a:prstGeom>
            <a:solidFill>
              <a:schemeClr val="lt1">
                <a:alpha val="346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" name="Google Shape;22;p3"/>
            <p:cNvSpPr/>
            <p:nvPr/>
          </p:nvSpPr>
          <p:spPr>
            <a:xfrm rot="5400000">
              <a:off x="4841125" y="5700"/>
              <a:ext cx="4298100" cy="4286700"/>
            </a:xfrm>
            <a:prstGeom prst="diagStripe">
              <a:avLst>
                <a:gd name="adj" fmla="val 0"/>
              </a:avLst>
            </a:prstGeom>
            <a:solidFill>
              <a:schemeClr val="lt1">
                <a:alpha val="346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" name="Google Shape;23;p3"/>
            <p:cNvSpPr/>
            <p:nvPr/>
          </p:nvSpPr>
          <p:spPr>
            <a:xfrm rot="-5400000">
              <a:off x="5618399" y="1236468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" name="Google Shape;24;p3"/>
            <p:cNvSpPr/>
            <p:nvPr/>
          </p:nvSpPr>
          <p:spPr>
            <a:xfrm flipH="1">
              <a:off x="5849857" y="1443956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" name="Google Shape;25;p3"/>
            <p:cNvSpPr/>
            <p:nvPr/>
          </p:nvSpPr>
          <p:spPr>
            <a:xfrm rot="-5400000">
              <a:off x="5987081" y="2469465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" name="Google Shape;26;p3"/>
            <p:cNvSpPr/>
            <p:nvPr/>
          </p:nvSpPr>
          <p:spPr>
            <a:xfrm flipH="1">
              <a:off x="6222115" y="2676953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" name="Google Shape;27;p3"/>
            <p:cNvSpPr/>
            <p:nvPr/>
          </p:nvSpPr>
          <p:spPr>
            <a:xfrm rot="-5400000">
              <a:off x="6675341" y="1862018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" name="Google Shape;28;p3"/>
            <p:cNvSpPr/>
            <p:nvPr/>
          </p:nvSpPr>
          <p:spPr>
            <a:xfrm flipH="1">
              <a:off x="6908099" y="2069505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" name="Google Shape;29;p3"/>
            <p:cNvSpPr/>
            <p:nvPr/>
          </p:nvSpPr>
          <p:spPr>
            <a:xfrm rot="-5400000">
              <a:off x="6861141" y="2477810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" name="Google Shape;30;p3"/>
            <p:cNvSpPr/>
            <p:nvPr/>
          </p:nvSpPr>
          <p:spPr>
            <a:xfrm flipH="1">
              <a:off x="7965266" y="2692963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" name="Google Shape;31;p3"/>
            <p:cNvSpPr/>
            <p:nvPr/>
          </p:nvSpPr>
          <p:spPr>
            <a:xfrm flipH="1">
              <a:off x="8145082" y="3308755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" name="Google Shape;32;p3"/>
            <p:cNvSpPr/>
            <p:nvPr/>
          </p:nvSpPr>
          <p:spPr>
            <a:xfrm rot="-5400000">
              <a:off x="7047599" y="3095015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" name="Google Shape;33;p3"/>
            <p:cNvSpPr/>
            <p:nvPr/>
          </p:nvSpPr>
          <p:spPr>
            <a:xfrm flipH="1">
              <a:off x="7276649" y="3302502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" name="Google Shape;34;p3"/>
            <p:cNvSpPr/>
            <p:nvPr/>
          </p:nvSpPr>
          <p:spPr>
            <a:xfrm rot="-5400000">
              <a:off x="7227414" y="3710807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" name="Google Shape;35;p3"/>
            <p:cNvSpPr/>
            <p:nvPr/>
          </p:nvSpPr>
          <p:spPr>
            <a:xfrm flipH="1">
              <a:off x="7462448" y="3918294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" name="Google Shape;36;p3"/>
            <p:cNvSpPr/>
            <p:nvPr/>
          </p:nvSpPr>
          <p:spPr>
            <a:xfrm rot="-5400000">
              <a:off x="8102491" y="3718473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" name="Google Shape;37;p3"/>
            <p:cNvSpPr/>
            <p:nvPr/>
          </p:nvSpPr>
          <p:spPr>
            <a:xfrm flipH="1">
              <a:off x="8334533" y="3925960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" name="Google Shape;38;p3"/>
            <p:cNvSpPr/>
            <p:nvPr/>
          </p:nvSpPr>
          <p:spPr>
            <a:xfrm rot="-5400000">
              <a:off x="8288290" y="4334265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9" name="Google Shape;39;p3"/>
          <p:cNvSpPr txBox="1">
            <a:spLocks noGrp="1"/>
          </p:cNvSpPr>
          <p:nvPr>
            <p:ph type="title"/>
          </p:nvPr>
        </p:nvSpPr>
        <p:spPr>
          <a:xfrm>
            <a:off x="823850" y="2053000"/>
            <a:ext cx="4587000" cy="1148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40" name="Google Shape;40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oogle Shape;42;p4"/>
          <p:cNvGrpSpPr/>
          <p:nvPr/>
        </p:nvGrpSpPr>
        <p:grpSpPr>
          <a:xfrm>
            <a:off x="0" y="381001"/>
            <a:ext cx="1037850" cy="1016287"/>
            <a:chOff x="0" y="381001"/>
            <a:chExt cx="1037850" cy="1016287"/>
          </a:xfrm>
        </p:grpSpPr>
        <p:sp>
          <p:nvSpPr>
            <p:cNvPr id="43" name="Google Shape;43;p4"/>
            <p:cNvSpPr/>
            <p:nvPr/>
          </p:nvSpPr>
          <p:spPr>
            <a:xfrm rot="-5400000">
              <a:off x="0" y="381001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" name="Google Shape;44;p4"/>
            <p:cNvSpPr/>
            <p:nvPr/>
          </p:nvSpPr>
          <p:spPr>
            <a:xfrm flipH="1">
              <a:off x="229050" y="588489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5" name="Google Shape;45;p4"/>
          <p:cNvSpPr txBox="1">
            <a:spLocks noGrp="1"/>
          </p:cNvSpPr>
          <p:nvPr>
            <p:ph type="title"/>
          </p:nvPr>
        </p:nvSpPr>
        <p:spPr>
          <a:xfrm>
            <a:off x="1297500" y="393750"/>
            <a:ext cx="7038900" cy="914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46" name="Google Shape;46;p4"/>
          <p:cNvSpPr txBox="1">
            <a:spLocks noGrp="1"/>
          </p:cNvSpPr>
          <p:nvPr>
            <p:ph type="body" idx="1"/>
          </p:nvPr>
        </p:nvSpPr>
        <p:spPr>
          <a:xfrm>
            <a:off x="1297500" y="1567550"/>
            <a:ext cx="7038900" cy="2911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115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9" name="Google Shape;49;p5"/>
          <p:cNvGrpSpPr/>
          <p:nvPr/>
        </p:nvGrpSpPr>
        <p:grpSpPr>
          <a:xfrm>
            <a:off x="0" y="381001"/>
            <a:ext cx="1037850" cy="1016287"/>
            <a:chOff x="0" y="381001"/>
            <a:chExt cx="1037850" cy="1016287"/>
          </a:xfrm>
        </p:grpSpPr>
        <p:sp>
          <p:nvSpPr>
            <p:cNvPr id="50" name="Google Shape;50;p5"/>
            <p:cNvSpPr/>
            <p:nvPr/>
          </p:nvSpPr>
          <p:spPr>
            <a:xfrm rot="-5400000">
              <a:off x="0" y="381001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" name="Google Shape;51;p5"/>
            <p:cNvSpPr/>
            <p:nvPr/>
          </p:nvSpPr>
          <p:spPr>
            <a:xfrm flipH="1">
              <a:off x="229050" y="588489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52" name="Google Shape;52;p5"/>
          <p:cNvSpPr txBox="1">
            <a:spLocks noGrp="1"/>
          </p:cNvSpPr>
          <p:nvPr>
            <p:ph type="title"/>
          </p:nvPr>
        </p:nvSpPr>
        <p:spPr>
          <a:xfrm>
            <a:off x="1297500" y="393750"/>
            <a:ext cx="7038900" cy="914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53" name="Google Shape;53;p5"/>
          <p:cNvSpPr txBox="1">
            <a:spLocks noGrp="1"/>
          </p:cNvSpPr>
          <p:nvPr>
            <p:ph type="body" idx="1"/>
          </p:nvPr>
        </p:nvSpPr>
        <p:spPr>
          <a:xfrm>
            <a:off x="1297500" y="1567550"/>
            <a:ext cx="3403200" cy="2911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115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>
            <a:endParaRPr/>
          </a:p>
        </p:txBody>
      </p:sp>
      <p:sp>
        <p:nvSpPr>
          <p:cNvPr id="54" name="Google Shape;54;p5"/>
          <p:cNvSpPr txBox="1">
            <a:spLocks noGrp="1"/>
          </p:cNvSpPr>
          <p:nvPr>
            <p:ph type="body" idx="2"/>
          </p:nvPr>
        </p:nvSpPr>
        <p:spPr>
          <a:xfrm>
            <a:off x="4933221" y="1567550"/>
            <a:ext cx="3403200" cy="2911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115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>
            <a:endParaRPr/>
          </a:p>
        </p:txBody>
      </p:sp>
      <p:sp>
        <p:nvSpPr>
          <p:cNvPr id="55" name="Google Shape;55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7" name="Google Shape;57;p6"/>
          <p:cNvGrpSpPr/>
          <p:nvPr/>
        </p:nvGrpSpPr>
        <p:grpSpPr>
          <a:xfrm>
            <a:off x="0" y="381001"/>
            <a:ext cx="1037850" cy="1016287"/>
            <a:chOff x="0" y="381001"/>
            <a:chExt cx="1037850" cy="1016287"/>
          </a:xfrm>
        </p:grpSpPr>
        <p:sp>
          <p:nvSpPr>
            <p:cNvPr id="58" name="Google Shape;58;p6"/>
            <p:cNvSpPr/>
            <p:nvPr/>
          </p:nvSpPr>
          <p:spPr>
            <a:xfrm rot="-5400000">
              <a:off x="0" y="381001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" name="Google Shape;59;p6"/>
            <p:cNvSpPr/>
            <p:nvPr/>
          </p:nvSpPr>
          <p:spPr>
            <a:xfrm flipH="1">
              <a:off x="229050" y="588489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60" name="Google Shape;60;p6"/>
          <p:cNvSpPr txBox="1">
            <a:spLocks noGrp="1"/>
          </p:cNvSpPr>
          <p:nvPr>
            <p:ph type="title"/>
          </p:nvPr>
        </p:nvSpPr>
        <p:spPr>
          <a:xfrm>
            <a:off x="1297500" y="393750"/>
            <a:ext cx="7038900" cy="914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61" name="Google Shape;61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3" name="Google Shape;63;p7"/>
          <p:cNvGrpSpPr/>
          <p:nvPr/>
        </p:nvGrpSpPr>
        <p:grpSpPr>
          <a:xfrm>
            <a:off x="0" y="381001"/>
            <a:ext cx="1037850" cy="1016287"/>
            <a:chOff x="0" y="381001"/>
            <a:chExt cx="1037850" cy="1016287"/>
          </a:xfrm>
        </p:grpSpPr>
        <p:sp>
          <p:nvSpPr>
            <p:cNvPr id="64" name="Google Shape;64;p7"/>
            <p:cNvSpPr/>
            <p:nvPr/>
          </p:nvSpPr>
          <p:spPr>
            <a:xfrm rot="-5400000">
              <a:off x="0" y="381001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" name="Google Shape;65;p7"/>
            <p:cNvSpPr/>
            <p:nvPr/>
          </p:nvSpPr>
          <p:spPr>
            <a:xfrm flipH="1">
              <a:off x="229050" y="588489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66" name="Google Shape;66;p7"/>
          <p:cNvSpPr txBox="1">
            <a:spLocks noGrp="1"/>
          </p:cNvSpPr>
          <p:nvPr>
            <p:ph type="title"/>
          </p:nvPr>
        </p:nvSpPr>
        <p:spPr>
          <a:xfrm>
            <a:off x="1297500" y="393750"/>
            <a:ext cx="3798900" cy="1493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67" name="Google Shape;67;p7"/>
          <p:cNvSpPr txBox="1">
            <a:spLocks noGrp="1"/>
          </p:cNvSpPr>
          <p:nvPr>
            <p:ph type="body" idx="1"/>
          </p:nvPr>
        </p:nvSpPr>
        <p:spPr>
          <a:xfrm>
            <a:off x="1297500" y="1972550"/>
            <a:ext cx="3798900" cy="2415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115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>
            <a:endParaRPr/>
          </a:p>
        </p:txBody>
      </p:sp>
      <p:sp>
        <p:nvSpPr>
          <p:cNvPr id="68" name="Google Shape;68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0" name="Google Shape;70;p8"/>
          <p:cNvGrpSpPr/>
          <p:nvPr/>
        </p:nvGrpSpPr>
        <p:grpSpPr>
          <a:xfrm>
            <a:off x="4406400" y="0"/>
            <a:ext cx="4737600" cy="5143500"/>
            <a:chOff x="4406400" y="0"/>
            <a:chExt cx="4737600" cy="5143500"/>
          </a:xfrm>
        </p:grpSpPr>
        <p:sp>
          <p:nvSpPr>
            <p:cNvPr id="71" name="Google Shape;71;p8"/>
            <p:cNvSpPr/>
            <p:nvPr/>
          </p:nvSpPr>
          <p:spPr>
            <a:xfrm rot="5400000">
              <a:off x="4407900" y="-1500"/>
              <a:ext cx="4734600" cy="4737600"/>
            </a:xfrm>
            <a:prstGeom prst="diagStripe">
              <a:avLst>
                <a:gd name="adj" fmla="val 49469"/>
              </a:avLst>
            </a:prstGeom>
            <a:solidFill>
              <a:schemeClr val="lt1">
                <a:alpha val="346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" name="Google Shape;72;p8"/>
            <p:cNvSpPr/>
            <p:nvPr/>
          </p:nvSpPr>
          <p:spPr>
            <a:xfrm rot="5400000">
              <a:off x="4840825" y="6000"/>
              <a:ext cx="4298700" cy="4286700"/>
            </a:xfrm>
            <a:prstGeom prst="diagStripe">
              <a:avLst>
                <a:gd name="adj" fmla="val 0"/>
              </a:avLst>
            </a:prstGeom>
            <a:solidFill>
              <a:schemeClr val="lt1">
                <a:alpha val="346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" name="Google Shape;73;p8"/>
            <p:cNvSpPr/>
            <p:nvPr/>
          </p:nvSpPr>
          <p:spPr>
            <a:xfrm rot="-5400000">
              <a:off x="5618399" y="1236641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" name="Google Shape;74;p8"/>
            <p:cNvSpPr/>
            <p:nvPr/>
          </p:nvSpPr>
          <p:spPr>
            <a:xfrm flipH="1">
              <a:off x="5849857" y="1444078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" name="Google Shape;75;p8"/>
            <p:cNvSpPr/>
            <p:nvPr/>
          </p:nvSpPr>
          <p:spPr>
            <a:xfrm rot="-5400000">
              <a:off x="5987081" y="2469743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" name="Google Shape;76;p8"/>
            <p:cNvSpPr/>
            <p:nvPr/>
          </p:nvSpPr>
          <p:spPr>
            <a:xfrm flipH="1">
              <a:off x="6222115" y="2677179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" name="Google Shape;77;p8"/>
            <p:cNvSpPr/>
            <p:nvPr/>
          </p:nvSpPr>
          <p:spPr>
            <a:xfrm rot="-5400000">
              <a:off x="6675341" y="1862244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" name="Google Shape;78;p8"/>
            <p:cNvSpPr/>
            <p:nvPr/>
          </p:nvSpPr>
          <p:spPr>
            <a:xfrm flipH="1">
              <a:off x="6908099" y="2069680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" name="Google Shape;79;p8"/>
            <p:cNvSpPr/>
            <p:nvPr/>
          </p:nvSpPr>
          <p:spPr>
            <a:xfrm rot="-5400000">
              <a:off x="6861141" y="2478088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" name="Google Shape;80;p8"/>
            <p:cNvSpPr/>
            <p:nvPr/>
          </p:nvSpPr>
          <p:spPr>
            <a:xfrm flipH="1">
              <a:off x="7965266" y="2693191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" name="Google Shape;81;p8"/>
            <p:cNvSpPr/>
            <p:nvPr/>
          </p:nvSpPr>
          <p:spPr>
            <a:xfrm flipH="1">
              <a:off x="8145082" y="3309036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" name="Google Shape;82;p8"/>
            <p:cNvSpPr/>
            <p:nvPr/>
          </p:nvSpPr>
          <p:spPr>
            <a:xfrm rot="-5400000">
              <a:off x="7047599" y="3095345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" name="Google Shape;83;p8"/>
            <p:cNvSpPr/>
            <p:nvPr/>
          </p:nvSpPr>
          <p:spPr>
            <a:xfrm flipH="1">
              <a:off x="7276649" y="3302781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" name="Google Shape;84;p8"/>
            <p:cNvSpPr/>
            <p:nvPr/>
          </p:nvSpPr>
          <p:spPr>
            <a:xfrm rot="-5400000">
              <a:off x="7227414" y="3711189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" name="Google Shape;85;p8"/>
            <p:cNvSpPr/>
            <p:nvPr/>
          </p:nvSpPr>
          <p:spPr>
            <a:xfrm flipH="1">
              <a:off x="7462448" y="3918625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" name="Google Shape;86;p8"/>
            <p:cNvSpPr/>
            <p:nvPr/>
          </p:nvSpPr>
          <p:spPr>
            <a:xfrm rot="-5400000">
              <a:off x="8102491" y="3718856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" name="Google Shape;87;p8"/>
            <p:cNvSpPr/>
            <p:nvPr/>
          </p:nvSpPr>
          <p:spPr>
            <a:xfrm flipH="1">
              <a:off x="8334533" y="3926292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" name="Google Shape;88;p8"/>
            <p:cNvSpPr/>
            <p:nvPr/>
          </p:nvSpPr>
          <p:spPr>
            <a:xfrm rot="-5400000">
              <a:off x="8288290" y="4334700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89" name="Google Shape;89;p8"/>
          <p:cNvSpPr txBox="1">
            <a:spLocks noGrp="1"/>
          </p:cNvSpPr>
          <p:nvPr>
            <p:ph type="title"/>
          </p:nvPr>
        </p:nvSpPr>
        <p:spPr>
          <a:xfrm>
            <a:off x="823850" y="866775"/>
            <a:ext cx="4587000" cy="3521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90" name="Google Shape;90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2" name="Google Shape;92;p9"/>
          <p:cNvGrpSpPr/>
          <p:nvPr/>
        </p:nvGrpSpPr>
        <p:grpSpPr>
          <a:xfrm>
            <a:off x="0" y="381001"/>
            <a:ext cx="1037850" cy="1016287"/>
            <a:chOff x="0" y="381001"/>
            <a:chExt cx="1037850" cy="1016287"/>
          </a:xfrm>
        </p:grpSpPr>
        <p:sp>
          <p:nvSpPr>
            <p:cNvPr id="93" name="Google Shape;93;p9"/>
            <p:cNvSpPr/>
            <p:nvPr/>
          </p:nvSpPr>
          <p:spPr>
            <a:xfrm rot="-5400000">
              <a:off x="0" y="381001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" name="Google Shape;94;p9"/>
            <p:cNvSpPr/>
            <p:nvPr/>
          </p:nvSpPr>
          <p:spPr>
            <a:xfrm flipH="1">
              <a:off x="229050" y="588489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95" name="Google Shape;95;p9"/>
          <p:cNvSpPr txBox="1">
            <a:spLocks noGrp="1"/>
          </p:cNvSpPr>
          <p:nvPr>
            <p:ph type="title"/>
          </p:nvPr>
        </p:nvSpPr>
        <p:spPr>
          <a:xfrm>
            <a:off x="1297500" y="1658325"/>
            <a:ext cx="3036300" cy="1751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96" name="Google Shape;96;p9"/>
          <p:cNvSpPr txBox="1">
            <a:spLocks noGrp="1"/>
          </p:cNvSpPr>
          <p:nvPr>
            <p:ph type="subTitle" idx="1"/>
          </p:nvPr>
        </p:nvSpPr>
        <p:spPr>
          <a:xfrm>
            <a:off x="1297500" y="3538000"/>
            <a:ext cx="3036300" cy="506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9pPr>
          </a:lstStyle>
          <a:p>
            <a:endParaRPr/>
          </a:p>
        </p:txBody>
      </p:sp>
      <p:sp>
        <p:nvSpPr>
          <p:cNvPr id="97" name="Google Shape;97;p9"/>
          <p:cNvSpPr txBox="1">
            <a:spLocks noGrp="1"/>
          </p:cNvSpPr>
          <p:nvPr>
            <p:ph type="body" idx="2"/>
          </p:nvPr>
        </p:nvSpPr>
        <p:spPr>
          <a:xfrm>
            <a:off x="4648200" y="1696600"/>
            <a:ext cx="3676800" cy="2347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115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>
            <a:endParaRPr/>
          </a:p>
        </p:txBody>
      </p:sp>
      <p:sp>
        <p:nvSpPr>
          <p:cNvPr id="98" name="Google Shape;98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0" name="Google Shape;100;p10"/>
          <p:cNvGrpSpPr/>
          <p:nvPr/>
        </p:nvGrpSpPr>
        <p:grpSpPr>
          <a:xfrm>
            <a:off x="0" y="4128572"/>
            <a:ext cx="698925" cy="684657"/>
            <a:chOff x="0" y="3785672"/>
            <a:chExt cx="698925" cy="684657"/>
          </a:xfrm>
        </p:grpSpPr>
        <p:sp>
          <p:nvSpPr>
            <p:cNvPr id="101" name="Google Shape;101;p10"/>
            <p:cNvSpPr/>
            <p:nvPr/>
          </p:nvSpPr>
          <p:spPr>
            <a:xfrm rot="-5400000">
              <a:off x="0" y="3785672"/>
              <a:ext cx="544800" cy="544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962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" name="Google Shape;102;p10"/>
            <p:cNvSpPr/>
            <p:nvPr/>
          </p:nvSpPr>
          <p:spPr>
            <a:xfrm flipH="1">
              <a:off x="154125" y="3925529"/>
              <a:ext cx="544800" cy="544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962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03" name="Google Shape;103;p10"/>
          <p:cNvSpPr txBox="1">
            <a:spLocks noGrp="1"/>
          </p:cNvSpPr>
          <p:nvPr>
            <p:ph type="body" idx="1"/>
          </p:nvPr>
        </p:nvSpPr>
        <p:spPr>
          <a:xfrm>
            <a:off x="812725" y="4305375"/>
            <a:ext cx="6936000" cy="523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1pPr>
          </a:lstStyle>
          <a:p>
            <a:endParaRPr/>
          </a:p>
        </p:txBody>
      </p:sp>
      <p:sp>
        <p:nvSpPr>
          <p:cNvPr id="104" name="Google Shape;104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focus">
    <p:bg>
      <p:bgPr>
        <a:solidFill>
          <a:schemeClr val="dk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11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300"/>
              <a:buFont typeface="Lato"/>
              <a:buChar char="●"/>
              <a:defRPr sz="13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1pPr>
            <a:lvl2pPr marL="914400" lvl="1" indent="-2984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Lato"/>
              <a:buChar char="○"/>
              <a:defRPr sz="11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2pPr>
            <a:lvl3pPr marL="1371600" lvl="2" indent="-2984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Lato"/>
              <a:buChar char="■"/>
              <a:defRPr sz="11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3pPr>
            <a:lvl4pPr marL="1828800" lvl="3" indent="-2984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Lato"/>
              <a:buChar char="●"/>
              <a:defRPr sz="11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4pPr>
            <a:lvl5pPr marL="2286000" lvl="4" indent="-2984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Lato"/>
              <a:buChar char="○"/>
              <a:defRPr sz="11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5pPr>
            <a:lvl6pPr marL="2743200" lvl="5" indent="-2984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Lato"/>
              <a:buChar char="■"/>
              <a:defRPr sz="11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6pPr>
            <a:lvl7pPr marL="3200400" lvl="6" indent="-2984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Lato"/>
              <a:buChar char="●"/>
              <a:defRPr sz="11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7pPr>
            <a:lvl8pPr marL="3657600" lvl="7" indent="-2984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Lato"/>
              <a:buChar char="○"/>
              <a:defRPr sz="11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8pPr>
            <a:lvl9pPr marL="4114800" lvl="8" indent="-2984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Lato"/>
              <a:buChar char="■"/>
              <a:defRPr sz="11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1pPr>
            <a:lvl2pPr lvl="1" algn="r">
              <a:buNone/>
              <a:defRPr sz="1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2pPr>
            <a:lvl3pPr lvl="2" algn="r">
              <a:buNone/>
              <a:defRPr sz="1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3pPr>
            <a:lvl4pPr lvl="3" algn="r">
              <a:buNone/>
              <a:defRPr sz="1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4pPr>
            <a:lvl5pPr lvl="4" algn="r">
              <a:buNone/>
              <a:defRPr sz="1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5pPr>
            <a:lvl6pPr lvl="5" algn="r">
              <a:buNone/>
              <a:defRPr sz="1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6pPr>
            <a:lvl7pPr lvl="6" algn="r">
              <a:buNone/>
              <a:defRPr sz="1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7pPr>
            <a:lvl8pPr lvl="7" algn="r">
              <a:buNone/>
              <a:defRPr sz="1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8pPr>
            <a:lvl9pPr lvl="8" algn="r">
              <a:buNone/>
              <a:defRPr sz="1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13"/>
          <p:cNvSpPr txBox="1">
            <a:spLocks noGrp="1"/>
          </p:cNvSpPr>
          <p:nvPr>
            <p:ph type="ctrTitle"/>
          </p:nvPr>
        </p:nvSpPr>
        <p:spPr>
          <a:xfrm>
            <a:off x="3524550" y="707250"/>
            <a:ext cx="5017500" cy="2734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They Don’t Build Them Like They Used To: 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366"/>
              <a:t>The effects of cost, quality control, and the cold war era</a:t>
            </a:r>
            <a:endParaRPr sz="2366"/>
          </a:p>
        </p:txBody>
      </p:sp>
      <p:sp>
        <p:nvSpPr>
          <p:cNvPr id="135" name="Google Shape;135;p13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2826000" cy="1865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Felder, James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Raymond S. Kellis High School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Arizona NASA Space Grant Consortium (AZSGC) 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Student Research Symposium 2024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Google Shape;198;p22"/>
          <p:cNvSpPr txBox="1">
            <a:spLocks noGrp="1"/>
          </p:cNvSpPr>
          <p:nvPr>
            <p:ph type="ctrTitle"/>
          </p:nvPr>
        </p:nvSpPr>
        <p:spPr>
          <a:xfrm>
            <a:off x="3524550" y="707250"/>
            <a:ext cx="5017500" cy="2734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They Don’t Build Them Like They Used To: 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366"/>
              <a:t>The effects of cost, quality control, and the cold war era</a:t>
            </a:r>
            <a:endParaRPr sz="2366"/>
          </a:p>
        </p:txBody>
      </p:sp>
      <p:sp>
        <p:nvSpPr>
          <p:cNvPr id="199" name="Google Shape;199;p2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2826000" cy="1865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Felder, James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Raymond S. Kellis High School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Arizona NASA Space Grant Consortium (AZSGC) 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Student Research Symposium 2024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14"/>
          <p:cNvSpPr txBox="1">
            <a:spLocks noGrp="1"/>
          </p:cNvSpPr>
          <p:nvPr>
            <p:ph type="title"/>
          </p:nvPr>
        </p:nvSpPr>
        <p:spPr>
          <a:xfrm>
            <a:off x="1297500" y="393750"/>
            <a:ext cx="7038900" cy="914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Problem Statement</a:t>
            </a:r>
            <a:endParaRPr/>
          </a:p>
        </p:txBody>
      </p:sp>
      <p:sp>
        <p:nvSpPr>
          <p:cNvPr id="141" name="Google Shape;141;p14"/>
          <p:cNvSpPr txBox="1">
            <a:spLocks noGrp="1"/>
          </p:cNvSpPr>
          <p:nvPr>
            <p:ph type="body" idx="1"/>
          </p:nvPr>
        </p:nvSpPr>
        <p:spPr>
          <a:xfrm>
            <a:off x="1297500" y="1567550"/>
            <a:ext cx="7038900" cy="2911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FFFFFF"/>
                </a:solidFill>
              </a:rPr>
              <a:t>Satellites are man-made objects that orbit planets and send and receive information.</a:t>
            </a:r>
            <a:endParaRPr>
              <a:solidFill>
                <a:srgbClr val="FFFFFF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Why are satellites important? </a:t>
            </a:r>
            <a:endParaRPr/>
          </a:p>
          <a:p>
            <a:pPr marL="457200" lvl="0" indent="-311150" algn="l" rtl="0">
              <a:spcBef>
                <a:spcPts val="1200"/>
              </a:spcBef>
              <a:spcAft>
                <a:spcPts val="0"/>
              </a:spcAft>
              <a:buSzPts val="1300"/>
              <a:buChar char="-"/>
            </a:pPr>
            <a:r>
              <a:rPr lang="en"/>
              <a:t>Scientific studies</a:t>
            </a:r>
            <a:endParaRPr/>
          </a:p>
          <a:p>
            <a:pPr marL="457200" lvl="0" indent="-311150" algn="l" rtl="0">
              <a:spcBef>
                <a:spcPts val="0"/>
              </a:spcBef>
              <a:spcAft>
                <a:spcPts val="0"/>
              </a:spcAft>
              <a:buSzPts val="1300"/>
              <a:buChar char="-"/>
            </a:pPr>
            <a:r>
              <a:rPr lang="en"/>
              <a:t>Symbols of success between nations</a:t>
            </a:r>
            <a:endParaRPr/>
          </a:p>
          <a:p>
            <a:pPr marL="457200" lvl="0" indent="-311150" algn="l" rtl="0">
              <a:spcBef>
                <a:spcPts val="0"/>
              </a:spcBef>
              <a:spcAft>
                <a:spcPts val="0"/>
              </a:spcAft>
              <a:buSzPts val="1300"/>
              <a:buChar char="-"/>
            </a:pPr>
            <a:r>
              <a:rPr lang="en"/>
              <a:t>Help individuals and governments plan for weather</a:t>
            </a:r>
            <a:endParaRPr/>
          </a:p>
          <a:p>
            <a:pPr marL="457200" lvl="0" indent="-311150" algn="l" rtl="0">
              <a:spcBef>
                <a:spcPts val="0"/>
              </a:spcBef>
              <a:spcAft>
                <a:spcPts val="0"/>
              </a:spcAft>
              <a:buSzPts val="1300"/>
              <a:buChar char="-"/>
            </a:pPr>
            <a:r>
              <a:rPr lang="en"/>
              <a:t>Space exploration</a:t>
            </a:r>
            <a:endParaRPr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Research Question:</a:t>
            </a:r>
            <a:endParaRPr/>
          </a:p>
          <a:p>
            <a:pPr marL="457200" lvl="0" indent="-311150" algn="l" rtl="0">
              <a:spcBef>
                <a:spcPts val="1200"/>
              </a:spcBef>
              <a:spcAft>
                <a:spcPts val="0"/>
              </a:spcAft>
              <a:buSzPts val="1300"/>
              <a:buChar char="-"/>
            </a:pPr>
            <a:r>
              <a:rPr lang="en"/>
              <a:t>Why do some stay up longer than others?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p15"/>
          <p:cNvSpPr txBox="1">
            <a:spLocks noGrp="1"/>
          </p:cNvSpPr>
          <p:nvPr>
            <p:ph type="title"/>
          </p:nvPr>
        </p:nvSpPr>
        <p:spPr>
          <a:xfrm>
            <a:off x="1297500" y="393750"/>
            <a:ext cx="7038900" cy="914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Method: Sample</a:t>
            </a:r>
            <a:endParaRPr/>
          </a:p>
        </p:txBody>
      </p:sp>
      <p:sp>
        <p:nvSpPr>
          <p:cNvPr id="147" name="Google Shape;147;p15"/>
          <p:cNvSpPr txBox="1">
            <a:spLocks noGrp="1"/>
          </p:cNvSpPr>
          <p:nvPr>
            <p:ph type="body" idx="1"/>
          </p:nvPr>
        </p:nvSpPr>
        <p:spPr>
          <a:xfrm>
            <a:off x="1297500" y="1567550"/>
            <a:ext cx="7038900" cy="2911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Census sampling</a:t>
            </a:r>
            <a:endParaRPr/>
          </a:p>
          <a:p>
            <a:pPr marL="457200" lvl="0" indent="-311150" algn="l" rtl="0">
              <a:spcBef>
                <a:spcPts val="1200"/>
              </a:spcBef>
              <a:spcAft>
                <a:spcPts val="0"/>
              </a:spcAft>
              <a:buSzPts val="1300"/>
              <a:buChar char="-"/>
            </a:pPr>
            <a:r>
              <a:rPr lang="en"/>
              <a:t>NASA, JPL, and EO Portal</a:t>
            </a:r>
            <a:endParaRPr/>
          </a:p>
          <a:p>
            <a:pPr marL="457200" lvl="0" indent="-311150" algn="l" rtl="0">
              <a:spcBef>
                <a:spcPts val="0"/>
              </a:spcBef>
              <a:spcAft>
                <a:spcPts val="0"/>
              </a:spcAft>
              <a:buSzPts val="1300"/>
              <a:buChar char="-"/>
            </a:pPr>
            <a:r>
              <a:rPr lang="en"/>
              <a:t>Mission complete, non-rockets, non-resupply missions, non-demonstrations, non-commercial satellites</a:t>
            </a:r>
            <a:endParaRPr/>
          </a:p>
          <a:p>
            <a:pPr marL="457200" lvl="0" indent="-311150" algn="l" rtl="0">
              <a:spcBef>
                <a:spcPts val="0"/>
              </a:spcBef>
              <a:spcAft>
                <a:spcPts val="0"/>
              </a:spcAft>
              <a:buSzPts val="1300"/>
              <a:buChar char="-"/>
            </a:pPr>
            <a:r>
              <a:rPr lang="en"/>
              <a:t>170 satellites total. N = 138 due to missing values.</a:t>
            </a:r>
            <a:endParaRPr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Analysis</a:t>
            </a:r>
            <a:endParaRPr/>
          </a:p>
          <a:p>
            <a:pPr marL="457200" lvl="0" indent="-311150" algn="l" rtl="0">
              <a:spcBef>
                <a:spcPts val="1200"/>
              </a:spcBef>
              <a:spcAft>
                <a:spcPts val="0"/>
              </a:spcAft>
              <a:buSzPts val="1300"/>
              <a:buChar char="-"/>
            </a:pPr>
            <a:r>
              <a:rPr lang="en"/>
              <a:t>Descriptive statistics, coefficient of determination, ordinary least squares regression. VIF, Q-Q Plot, Shapiro-Wilk test, residual plots. Natural log and square root transformations.</a:t>
            </a:r>
            <a:endParaRPr/>
          </a:p>
        </p:txBody>
      </p:sp>
      <p:pic>
        <p:nvPicPr>
          <p:cNvPr id="148" name="Google Shape;148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157575" y="226550"/>
            <a:ext cx="1770750" cy="1481648"/>
          </a:xfrm>
          <a:prstGeom prst="rect">
            <a:avLst/>
          </a:prstGeom>
          <a:noFill/>
          <a:ln>
            <a:noFill/>
          </a:ln>
        </p:spPr>
      </p:pic>
      <p:pic>
        <p:nvPicPr>
          <p:cNvPr id="149" name="Google Shape;149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6928328" y="226553"/>
            <a:ext cx="1481650" cy="14816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p16"/>
          <p:cNvSpPr txBox="1">
            <a:spLocks noGrp="1"/>
          </p:cNvSpPr>
          <p:nvPr>
            <p:ph type="title"/>
          </p:nvPr>
        </p:nvSpPr>
        <p:spPr>
          <a:xfrm>
            <a:off x="1297500" y="996175"/>
            <a:ext cx="7038900" cy="914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Variables</a:t>
            </a:r>
            <a:endParaRPr/>
          </a:p>
        </p:txBody>
      </p:sp>
      <p:sp>
        <p:nvSpPr>
          <p:cNvPr id="155" name="Google Shape;155;p16"/>
          <p:cNvSpPr txBox="1">
            <a:spLocks noGrp="1"/>
          </p:cNvSpPr>
          <p:nvPr>
            <p:ph type="body" idx="1"/>
          </p:nvPr>
        </p:nvSpPr>
        <p:spPr>
          <a:xfrm>
            <a:off x="1297500" y="1910279"/>
            <a:ext cx="7038900" cy="2911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457200" lvl="0" indent="-311150" algn="l" rtl="0">
              <a:spcBef>
                <a:spcPts val="0"/>
              </a:spcBef>
              <a:spcAft>
                <a:spcPts val="0"/>
              </a:spcAft>
              <a:buSzPts val="1300"/>
              <a:buChar char="-"/>
            </a:pPr>
            <a:r>
              <a:rPr lang="en"/>
              <a:t>Months Operational SQRT (Number of months a satellite was in orbit until mission complete date, square root transformation)</a:t>
            </a:r>
            <a:endParaRPr/>
          </a:p>
          <a:p>
            <a:pPr marL="457200" lvl="0" indent="-311150" algn="l" rtl="0">
              <a:spcBef>
                <a:spcPts val="0"/>
              </a:spcBef>
              <a:spcAft>
                <a:spcPts val="0"/>
              </a:spcAft>
              <a:buSzPts val="1300"/>
              <a:buChar char="-"/>
            </a:pPr>
            <a:r>
              <a:rPr lang="en"/>
              <a:t>Day launched (Day=1, Night=0)</a:t>
            </a:r>
            <a:endParaRPr/>
          </a:p>
          <a:p>
            <a:pPr marL="457200" lvl="0" indent="-311150" algn="l" rtl="0">
              <a:spcBef>
                <a:spcPts val="0"/>
              </a:spcBef>
              <a:spcAft>
                <a:spcPts val="0"/>
              </a:spcAft>
              <a:buSzPts val="1300"/>
              <a:buChar char="-"/>
            </a:pPr>
            <a:r>
              <a:rPr lang="en"/>
              <a:t>Used parts (Yes=1, No=0)</a:t>
            </a:r>
            <a:endParaRPr/>
          </a:p>
          <a:p>
            <a:pPr marL="457200" lvl="0" indent="-311150" algn="l" rtl="0">
              <a:spcBef>
                <a:spcPts val="0"/>
              </a:spcBef>
              <a:spcAft>
                <a:spcPts val="0"/>
              </a:spcAft>
              <a:buSzPts val="1300"/>
              <a:buChar char="-"/>
            </a:pPr>
            <a:r>
              <a:rPr lang="en"/>
              <a:t>Climate/Weather or Space (Climate/Weather=1, Space=0)</a:t>
            </a:r>
            <a:endParaRPr/>
          </a:p>
          <a:p>
            <a:pPr marL="457200" lvl="0" indent="-311150" algn="l" rtl="0">
              <a:spcBef>
                <a:spcPts val="0"/>
              </a:spcBef>
              <a:spcAft>
                <a:spcPts val="0"/>
              </a:spcAft>
              <a:buSzPts val="1300"/>
              <a:buChar char="-"/>
            </a:pPr>
            <a:r>
              <a:rPr lang="en"/>
              <a:t>Cold War Era (Yes=1, No=0)</a:t>
            </a:r>
            <a:endParaRPr/>
          </a:p>
          <a:p>
            <a:pPr marL="457200" lvl="0" indent="-311150" algn="l" rtl="0">
              <a:spcBef>
                <a:spcPts val="0"/>
              </a:spcBef>
              <a:spcAft>
                <a:spcPts val="0"/>
              </a:spcAft>
              <a:buSzPts val="1300"/>
              <a:buChar char="-"/>
            </a:pPr>
            <a:r>
              <a:rPr lang="en"/>
              <a:t>Country USA any (Yes=1, No=0)</a:t>
            </a:r>
            <a:endParaRPr/>
          </a:p>
          <a:p>
            <a:pPr marL="457200" lvl="0" indent="-311150" algn="l" rtl="0">
              <a:spcBef>
                <a:spcPts val="0"/>
              </a:spcBef>
              <a:spcAft>
                <a:spcPts val="0"/>
              </a:spcAft>
              <a:buSzPts val="1300"/>
              <a:buChar char="-"/>
            </a:pPr>
            <a:r>
              <a:rPr lang="en"/>
              <a:t>Mechanical Issues (Yes=1, No=0)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p17"/>
          <p:cNvSpPr txBox="1">
            <a:spLocks noGrp="1"/>
          </p:cNvSpPr>
          <p:nvPr>
            <p:ph type="title"/>
          </p:nvPr>
        </p:nvSpPr>
        <p:spPr>
          <a:xfrm>
            <a:off x="1297500" y="393750"/>
            <a:ext cx="7038900" cy="914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Results: Descriptive Statistics</a:t>
            </a:r>
            <a:endParaRPr/>
          </a:p>
        </p:txBody>
      </p:sp>
      <p:sp>
        <p:nvSpPr>
          <p:cNvPr id="161" name="Google Shape;161;p17"/>
          <p:cNvSpPr txBox="1">
            <a:spLocks noGrp="1"/>
          </p:cNvSpPr>
          <p:nvPr>
            <p:ph type="body" idx="1"/>
          </p:nvPr>
        </p:nvSpPr>
        <p:spPr>
          <a:xfrm>
            <a:off x="1297500" y="1567550"/>
            <a:ext cx="7038900" cy="2911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endParaRPr/>
          </a:p>
        </p:txBody>
      </p:sp>
      <p:pic>
        <p:nvPicPr>
          <p:cNvPr id="162" name="Google Shape;162;p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1313714"/>
            <a:ext cx="9144001" cy="3093912"/>
          </a:xfrm>
          <a:prstGeom prst="rect">
            <a:avLst/>
          </a:prstGeom>
          <a:noFill/>
          <a:ln>
            <a:noFill/>
          </a:ln>
        </p:spPr>
      </p:pic>
      <p:sp>
        <p:nvSpPr>
          <p:cNvPr id="163" name="Google Shape;163;p17"/>
          <p:cNvSpPr/>
          <p:nvPr/>
        </p:nvSpPr>
        <p:spPr>
          <a:xfrm>
            <a:off x="4375900" y="1482450"/>
            <a:ext cx="972000" cy="2925300"/>
          </a:xfrm>
          <a:prstGeom prst="rect">
            <a:avLst/>
          </a:prstGeom>
          <a:noFill/>
          <a:ln w="114300" cap="flat" cmpd="sng">
            <a:solidFill>
              <a:srgbClr val="00FF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68;p18"/>
          <p:cNvSpPr txBox="1">
            <a:spLocks noGrp="1"/>
          </p:cNvSpPr>
          <p:nvPr>
            <p:ph type="title"/>
          </p:nvPr>
        </p:nvSpPr>
        <p:spPr>
          <a:xfrm>
            <a:off x="1297500" y="393750"/>
            <a:ext cx="7038900" cy="914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Results: Coefficient of Determination</a:t>
            </a:r>
            <a:endParaRPr/>
          </a:p>
        </p:txBody>
      </p:sp>
      <p:sp>
        <p:nvSpPr>
          <p:cNvPr id="169" name="Google Shape;169;p18"/>
          <p:cNvSpPr txBox="1">
            <a:spLocks noGrp="1"/>
          </p:cNvSpPr>
          <p:nvPr>
            <p:ph type="body" idx="1"/>
          </p:nvPr>
        </p:nvSpPr>
        <p:spPr>
          <a:xfrm>
            <a:off x="1297500" y="1567550"/>
            <a:ext cx="7038900" cy="2911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endParaRPr/>
          </a:p>
        </p:txBody>
      </p:sp>
      <p:pic>
        <p:nvPicPr>
          <p:cNvPr id="170" name="Google Shape;170;p1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417913" y="1892449"/>
            <a:ext cx="6308175" cy="1936463"/>
          </a:xfrm>
          <a:prstGeom prst="rect">
            <a:avLst/>
          </a:prstGeom>
          <a:noFill/>
          <a:ln>
            <a:noFill/>
          </a:ln>
        </p:spPr>
      </p:pic>
      <p:sp>
        <p:nvSpPr>
          <p:cNvPr id="171" name="Google Shape;171;p18"/>
          <p:cNvSpPr/>
          <p:nvPr/>
        </p:nvSpPr>
        <p:spPr>
          <a:xfrm>
            <a:off x="6238900" y="3001200"/>
            <a:ext cx="1194900" cy="572700"/>
          </a:xfrm>
          <a:prstGeom prst="rect">
            <a:avLst/>
          </a:prstGeom>
          <a:noFill/>
          <a:ln w="114300" cap="flat" cmpd="sng">
            <a:solidFill>
              <a:srgbClr val="00FF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Google Shape;176;p19"/>
          <p:cNvSpPr txBox="1">
            <a:spLocks noGrp="1"/>
          </p:cNvSpPr>
          <p:nvPr>
            <p:ph type="title"/>
          </p:nvPr>
        </p:nvSpPr>
        <p:spPr>
          <a:xfrm>
            <a:off x="1297500" y="393750"/>
            <a:ext cx="7038900" cy="914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7" name="Google Shape;177;p19"/>
          <p:cNvSpPr txBox="1">
            <a:spLocks noGrp="1"/>
          </p:cNvSpPr>
          <p:nvPr>
            <p:ph type="body" idx="1"/>
          </p:nvPr>
        </p:nvSpPr>
        <p:spPr>
          <a:xfrm>
            <a:off x="1297500" y="1567550"/>
            <a:ext cx="7038900" cy="2911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endParaRPr/>
          </a:p>
        </p:txBody>
      </p:sp>
      <p:pic>
        <p:nvPicPr>
          <p:cNvPr id="178" name="Google Shape;178;p1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36575" y="0"/>
            <a:ext cx="8070833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179" name="Google Shape;179;p19"/>
          <p:cNvSpPr/>
          <p:nvPr/>
        </p:nvSpPr>
        <p:spPr>
          <a:xfrm>
            <a:off x="4572000" y="941525"/>
            <a:ext cx="1018800" cy="444600"/>
          </a:xfrm>
          <a:prstGeom prst="rect">
            <a:avLst/>
          </a:prstGeom>
          <a:noFill/>
          <a:ln w="114300" cap="flat" cmpd="sng">
            <a:solidFill>
              <a:srgbClr val="00FF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0" name="Google Shape;180;p19"/>
          <p:cNvSpPr/>
          <p:nvPr/>
        </p:nvSpPr>
        <p:spPr>
          <a:xfrm>
            <a:off x="4572000" y="3442925"/>
            <a:ext cx="1018800" cy="444600"/>
          </a:xfrm>
          <a:prstGeom prst="rect">
            <a:avLst/>
          </a:prstGeom>
          <a:noFill/>
          <a:ln w="114300" cap="flat" cmpd="sng">
            <a:solidFill>
              <a:srgbClr val="00FF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1" name="Google Shape;181;p19"/>
          <p:cNvSpPr/>
          <p:nvPr/>
        </p:nvSpPr>
        <p:spPr>
          <a:xfrm>
            <a:off x="4572000" y="4568875"/>
            <a:ext cx="1018800" cy="444600"/>
          </a:xfrm>
          <a:prstGeom prst="rect">
            <a:avLst/>
          </a:prstGeom>
          <a:noFill/>
          <a:ln w="114300" cap="flat" cmpd="sng">
            <a:solidFill>
              <a:srgbClr val="00FF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p20"/>
          <p:cNvSpPr txBox="1">
            <a:spLocks noGrp="1"/>
          </p:cNvSpPr>
          <p:nvPr>
            <p:ph type="title"/>
          </p:nvPr>
        </p:nvSpPr>
        <p:spPr>
          <a:xfrm>
            <a:off x="1297500" y="393750"/>
            <a:ext cx="7038900" cy="914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Discussion: Policy Implications</a:t>
            </a:r>
            <a:endParaRPr/>
          </a:p>
        </p:txBody>
      </p:sp>
      <p:sp>
        <p:nvSpPr>
          <p:cNvPr id="187" name="Google Shape;187;p20"/>
          <p:cNvSpPr txBox="1">
            <a:spLocks noGrp="1"/>
          </p:cNvSpPr>
          <p:nvPr>
            <p:ph type="body" idx="1"/>
          </p:nvPr>
        </p:nvSpPr>
        <p:spPr>
          <a:xfrm>
            <a:off x="1297500" y="1567550"/>
            <a:ext cx="7038900" cy="2911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lnSpcReduction="2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Total Cost (US Dollars) Inflation Adjusted</a:t>
            </a:r>
            <a:endParaRPr/>
          </a:p>
          <a:p>
            <a:pPr marL="457200" lvl="0" indent="-311150" algn="l" rtl="0">
              <a:spcBef>
                <a:spcPts val="1200"/>
              </a:spcBef>
              <a:spcAft>
                <a:spcPts val="0"/>
              </a:spcAft>
              <a:buSzPts val="1300"/>
              <a:buChar char="-"/>
            </a:pPr>
            <a:r>
              <a:rPr lang="en"/>
              <a:t>The more expensive a satellite is the longer it is operational, but figuring out the limit of how much should be spent is for future research.</a:t>
            </a:r>
            <a:endParaRPr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Cold War Era</a:t>
            </a:r>
            <a:endParaRPr/>
          </a:p>
          <a:p>
            <a:pPr marL="457200" lvl="0" indent="-311150" algn="l" rtl="0">
              <a:spcBef>
                <a:spcPts val="1200"/>
              </a:spcBef>
              <a:spcAft>
                <a:spcPts val="0"/>
              </a:spcAft>
              <a:buSzPts val="1300"/>
              <a:buChar char="-"/>
            </a:pPr>
            <a:r>
              <a:rPr lang="en"/>
              <a:t>We should try using the same parts as we did back then unless these parts are environmentally unsafe.</a:t>
            </a:r>
            <a:endParaRPr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Mechanical Issues</a:t>
            </a:r>
            <a:endParaRPr/>
          </a:p>
          <a:p>
            <a:pPr marL="457200" lvl="0" indent="-311150" algn="l" rtl="0">
              <a:spcBef>
                <a:spcPts val="1200"/>
              </a:spcBef>
              <a:spcAft>
                <a:spcPts val="0"/>
              </a:spcAft>
              <a:buSzPts val="1300"/>
              <a:buChar char="-"/>
            </a:pPr>
            <a:r>
              <a:rPr lang="en"/>
              <a:t>Improve quality control and better testing of the individual parts themselves.</a:t>
            </a:r>
            <a:endParaRPr/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Google Shape;192;p21"/>
          <p:cNvSpPr txBox="1">
            <a:spLocks noGrp="1"/>
          </p:cNvSpPr>
          <p:nvPr>
            <p:ph type="title"/>
          </p:nvPr>
        </p:nvSpPr>
        <p:spPr>
          <a:xfrm>
            <a:off x="1297500" y="393750"/>
            <a:ext cx="7038900" cy="914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Discussion: Future Research</a:t>
            </a:r>
            <a:endParaRPr/>
          </a:p>
        </p:txBody>
      </p:sp>
      <p:sp>
        <p:nvSpPr>
          <p:cNvPr id="193" name="Google Shape;193;p21"/>
          <p:cNvSpPr txBox="1">
            <a:spLocks noGrp="1"/>
          </p:cNvSpPr>
          <p:nvPr>
            <p:ph type="body" idx="1"/>
          </p:nvPr>
        </p:nvSpPr>
        <p:spPr>
          <a:xfrm>
            <a:off x="1297500" y="1567550"/>
            <a:ext cx="7038900" cy="2911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lnSpcReduction="1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Improve measurement of variables</a:t>
            </a:r>
            <a:endParaRPr/>
          </a:p>
          <a:p>
            <a:pPr marL="457200" lvl="0" indent="-311150" algn="l" rtl="0">
              <a:spcBef>
                <a:spcPts val="1200"/>
              </a:spcBef>
              <a:spcAft>
                <a:spcPts val="0"/>
              </a:spcAft>
              <a:buSzPts val="1300"/>
              <a:buChar char="-"/>
            </a:pPr>
            <a:r>
              <a:rPr lang="en"/>
              <a:t>Months Development. Too crude a measure? Focus on developmental periods: planning, approval, implementation, launch preparation.</a:t>
            </a:r>
            <a:endParaRPr/>
          </a:p>
          <a:p>
            <a:pPr marL="457200" lvl="0" indent="-311150" algn="l" rtl="0">
              <a:spcBef>
                <a:spcPts val="0"/>
              </a:spcBef>
              <a:spcAft>
                <a:spcPts val="0"/>
              </a:spcAft>
              <a:buSzPts val="1300"/>
              <a:buChar char="-"/>
            </a:pPr>
            <a:r>
              <a:rPr lang="en"/>
              <a:t>Country USA. Too crude a measure? Developing country classification.</a:t>
            </a:r>
            <a:endParaRPr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Impute missing values in data</a:t>
            </a:r>
            <a:endParaRPr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Interaction effects in model (e.g. mechanical issues and development)</a:t>
            </a:r>
            <a:endParaRPr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Other measures of duration</a:t>
            </a:r>
            <a:endParaRPr/>
          </a:p>
          <a:p>
            <a:pPr marL="457200" lvl="0" indent="-311150" algn="l" rtl="0">
              <a:spcBef>
                <a:spcPts val="1200"/>
              </a:spcBef>
              <a:spcAft>
                <a:spcPts val="0"/>
              </a:spcAft>
              <a:buSzPts val="1300"/>
              <a:buChar char="-"/>
            </a:pPr>
            <a:r>
              <a:rPr lang="en"/>
              <a:t>Not as long as possible, but as long as necessary. Projected time until mission completion vs actual time.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Focus">
  <a:themeElements>
    <a:clrScheme name="Focus">
      <a:dk1>
        <a:srgbClr val="1B212C"/>
      </a:dk1>
      <a:lt1>
        <a:srgbClr val="FFFFFF"/>
      </a:lt1>
      <a:dk2>
        <a:srgbClr val="D9D9D9"/>
      </a:dk2>
      <a:lt2>
        <a:srgbClr val="82C7A5"/>
      </a:lt2>
      <a:accent1>
        <a:srgbClr val="0145AC"/>
      </a:accent1>
      <a:accent2>
        <a:srgbClr val="EECE1A"/>
      </a:accent2>
      <a:accent3>
        <a:srgbClr val="4E5567"/>
      </a:accent3>
      <a:accent4>
        <a:srgbClr val="F4D6AD"/>
      </a:accent4>
      <a:accent5>
        <a:srgbClr val="7890CD"/>
      </a:accent5>
      <a:accent6>
        <a:srgbClr val="F15E22"/>
      </a:accent6>
      <a:hlink>
        <a:srgbClr val="7890CD"/>
      </a:hlink>
      <a:folHlink>
        <a:srgbClr val="7890CD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586</Words>
  <Application>Microsoft Office PowerPoint</Application>
  <PresentationFormat>On-screen Show (16:9)</PresentationFormat>
  <Paragraphs>60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Montserrat</vt:lpstr>
      <vt:lpstr>Arial</vt:lpstr>
      <vt:lpstr>Lato</vt:lpstr>
      <vt:lpstr>Focus</vt:lpstr>
      <vt:lpstr>They Don’t Build Them Like They Used To:  The effects of cost, quality control, and the cold war era</vt:lpstr>
      <vt:lpstr>Problem Statement</vt:lpstr>
      <vt:lpstr>Method: Sample</vt:lpstr>
      <vt:lpstr>Variables</vt:lpstr>
      <vt:lpstr>Results: Descriptive Statistics</vt:lpstr>
      <vt:lpstr>Results: Coefficient of Determination</vt:lpstr>
      <vt:lpstr>PowerPoint Presentation</vt:lpstr>
      <vt:lpstr>Discussion: Policy Implications</vt:lpstr>
      <vt:lpstr>Discussion: Future Research</vt:lpstr>
      <vt:lpstr>They Don’t Build Them Like They Used To:  The effects of cost, quality control, and the cold war era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They Don’t Build Them Like They Used To:  The effects of cost, quality control, and the cold war era</dc:title>
  <dc:creator>Michelle A. Coe</dc:creator>
  <cp:lastModifiedBy>Michelle A. Coe</cp:lastModifiedBy>
  <cp:revision>1</cp:revision>
  <dcterms:modified xsi:type="dcterms:W3CDTF">2024-04-09T21:19:01Z</dcterms:modified>
</cp:coreProperties>
</file>